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300" r:id="rId5"/>
    <p:sldId id="299" r:id="rId6"/>
    <p:sldId id="320" r:id="rId7"/>
    <p:sldId id="30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21" r:id="rId16"/>
    <p:sldId id="302" r:id="rId17"/>
    <p:sldId id="303" r:id="rId18"/>
    <p:sldId id="322" r:id="rId19"/>
    <p:sldId id="266" r:id="rId20"/>
    <p:sldId id="268" r:id="rId21"/>
    <p:sldId id="283" r:id="rId22"/>
    <p:sldId id="308" r:id="rId23"/>
    <p:sldId id="270" r:id="rId24"/>
    <p:sldId id="310" r:id="rId25"/>
    <p:sldId id="312" r:id="rId26"/>
    <p:sldId id="272" r:id="rId27"/>
    <p:sldId id="311" r:id="rId28"/>
    <p:sldId id="273" r:id="rId29"/>
    <p:sldId id="298" r:id="rId30"/>
    <p:sldId id="275" r:id="rId31"/>
    <p:sldId id="284" r:id="rId32"/>
    <p:sldId id="276" r:id="rId33"/>
    <p:sldId id="323" r:id="rId34"/>
    <p:sldId id="277" r:id="rId35"/>
    <p:sldId id="278" r:id="rId36"/>
    <p:sldId id="280" r:id="rId37"/>
    <p:sldId id="313" r:id="rId38"/>
    <p:sldId id="281" r:id="rId39"/>
    <p:sldId id="315" r:id="rId40"/>
    <p:sldId id="316" r:id="rId41"/>
    <p:sldId id="296" r:id="rId42"/>
    <p:sldId id="285" r:id="rId43"/>
    <p:sldId id="286" r:id="rId44"/>
    <p:sldId id="287" r:id="rId45"/>
    <p:sldId id="289" r:id="rId46"/>
    <p:sldId id="288" r:id="rId47"/>
    <p:sldId id="290" r:id="rId48"/>
    <p:sldId id="291" r:id="rId49"/>
    <p:sldId id="319" r:id="rId50"/>
  </p:sldIdLst>
  <p:sldSz cx="9144000" cy="6858000" type="screen4x3"/>
  <p:notesSz cx="9926638" cy="67976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16A63-8DB8-46E6-B0BF-4E8768E58521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671C3-A504-4C88-B9E9-4457C4BA2C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19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9D22A-6B4B-471D-AB11-00CE94B19165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A93F8-708B-4647-85E4-64A5539EBD3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992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A93F8-708B-4647-85E4-64A5539EBD38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463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89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10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016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39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153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605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49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278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815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551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982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E612A-13D7-4460-9BE2-552C04923BC6}" type="datetimeFigureOut">
              <a:rPr lang="th-TH" smtClean="0"/>
              <a:t>19/09/60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DCB81-B784-411C-96CC-89EA48CE70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656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8000" b="1" dirty="0" smtClean="0"/>
              <a:t>Hot topic </a:t>
            </a:r>
            <a:endParaRPr lang="th-TH" sz="80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th-TH" dirty="0" smtClean="0">
                <a:solidFill>
                  <a:schemeClr val="tx1"/>
                </a:solidFill>
              </a:rPr>
              <a:t>นพ.ศรเจน/</a:t>
            </a:r>
            <a:r>
              <a:rPr lang="th-TH" dirty="0" err="1" smtClean="0">
                <a:solidFill>
                  <a:schemeClr val="tx1"/>
                </a:solidFill>
              </a:rPr>
              <a:t>อ.ณัฐธพงษ์</a:t>
            </a:r>
            <a:r>
              <a:rPr lang="th-TH" dirty="0" smtClean="0">
                <a:solidFill>
                  <a:schemeClr val="tx1"/>
                </a:solidFill>
              </a:rPr>
              <a:t> อ.</a:t>
            </a:r>
            <a:r>
              <a:rPr lang="th-TH" dirty="0" err="1" smtClean="0">
                <a:solidFill>
                  <a:schemeClr val="tx1"/>
                </a:solidFill>
              </a:rPr>
              <a:t>นวลวรรณ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Intravascular thrombi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hite </a:t>
            </a:r>
            <a:r>
              <a:rPr lang="en-US" dirty="0">
                <a:solidFill>
                  <a:srgbClr val="FF0000"/>
                </a:solidFill>
              </a:rPr>
              <a:t>clots</a:t>
            </a:r>
            <a:r>
              <a:rPr lang="en-US" dirty="0"/>
              <a:t>, contain of platelets</a:t>
            </a:r>
            <a:r>
              <a:rPr lang="en-US" dirty="0" smtClean="0"/>
              <a:t>, trigger </a:t>
            </a:r>
            <a:r>
              <a:rPr lang="en-US" dirty="0"/>
              <a:t>myocardial </a:t>
            </a:r>
            <a:r>
              <a:rPr lang="en-US" dirty="0" smtClean="0"/>
              <a:t>infarction and </a:t>
            </a:r>
            <a:r>
              <a:rPr lang="en-US" dirty="0"/>
              <a:t>stroke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>
                <a:solidFill>
                  <a:srgbClr val="FF0000"/>
                </a:solidFill>
              </a:rPr>
              <a:t>clots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contain of </a:t>
            </a:r>
            <a:r>
              <a:rPr lang="en-US" dirty="0"/>
              <a:t>red blood cells and </a:t>
            </a:r>
            <a:r>
              <a:rPr lang="en-US" dirty="0" smtClean="0"/>
              <a:t>fibrin, </a:t>
            </a:r>
            <a:r>
              <a:rPr lang="en-US" dirty="0"/>
              <a:t>trigger VTE</a:t>
            </a:r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096344" cy="2063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Venous </a:t>
            </a:r>
            <a:r>
              <a:rPr lang="en-US" b="1" dirty="0" err="1" smtClean="0"/>
              <a:t>thrombogenesis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Mechanisms </a:t>
            </a:r>
            <a:r>
              <a:rPr lang="en-US" dirty="0"/>
              <a:t>of </a:t>
            </a:r>
            <a:r>
              <a:rPr lang="en-US" dirty="0" smtClean="0"/>
              <a:t>deep vein thrombosis(DVT) </a:t>
            </a:r>
            <a:r>
              <a:rPr lang="en-US" dirty="0"/>
              <a:t>formation </a:t>
            </a:r>
            <a:r>
              <a:rPr lang="en-US" dirty="0" smtClean="0"/>
              <a:t>are critical </a:t>
            </a:r>
            <a:r>
              <a:rPr lang="en-US" dirty="0"/>
              <a:t>events in </a:t>
            </a:r>
            <a:r>
              <a:rPr lang="en-US" dirty="0" smtClean="0"/>
              <a:t>venous </a:t>
            </a:r>
            <a:r>
              <a:rPr lang="en-US" dirty="0" err="1" smtClean="0"/>
              <a:t>thrombogenesis</a:t>
            </a:r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89122"/>
            <a:ext cx="4642685" cy="365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Venous s</a:t>
            </a:r>
            <a:r>
              <a:rPr lang="en-US" b="1" dirty="0" smtClean="0"/>
              <a:t>tasis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peripheral venous flow </a:t>
            </a:r>
            <a:r>
              <a:rPr lang="en-US" dirty="0"/>
              <a:t>is required to prevent </a:t>
            </a:r>
            <a:r>
              <a:rPr lang="en-US" dirty="0" smtClean="0"/>
              <a:t>the accumulation </a:t>
            </a:r>
            <a:r>
              <a:rPr lang="en-US" dirty="0"/>
              <a:t>of </a:t>
            </a:r>
            <a:r>
              <a:rPr lang="en-US" dirty="0" err="1"/>
              <a:t>procoagulants</a:t>
            </a:r>
            <a:r>
              <a:rPr lang="en-US" dirty="0"/>
              <a:t> such as </a:t>
            </a:r>
            <a:r>
              <a:rPr lang="en-US" dirty="0" smtClean="0"/>
              <a:t>thrombin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Normal peripheral venous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Continuous </a:t>
            </a:r>
            <a:r>
              <a:rPr lang="en-US" dirty="0">
                <a:solidFill>
                  <a:srgbClr val="FF0000"/>
                </a:solidFill>
              </a:rPr>
              <a:t>venous </a:t>
            </a:r>
            <a:r>
              <a:rPr lang="en-US" dirty="0" smtClean="0">
                <a:solidFill>
                  <a:srgbClr val="FF0000"/>
                </a:solidFill>
              </a:rPr>
              <a:t>flow</a:t>
            </a:r>
            <a:r>
              <a:rPr lang="en-US" dirty="0"/>
              <a:t> (</a:t>
            </a:r>
            <a:r>
              <a:rPr lang="en-US" dirty="0" smtClean="0"/>
              <a:t>streamline or laminar flow)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ulsatile flow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82" r="46667" b="4849"/>
          <a:stretch/>
        </p:blipFill>
        <p:spPr bwMode="auto">
          <a:xfrm>
            <a:off x="4932040" y="2388567"/>
            <a:ext cx="3888432" cy="420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ontinuous </a:t>
            </a:r>
            <a:r>
              <a:rPr lang="en-US" b="1" dirty="0"/>
              <a:t>venous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pressure generated by left ventricular contraction and </a:t>
            </a:r>
            <a:r>
              <a:rPr lang="en-US" dirty="0" smtClean="0"/>
              <a:t>elastic recoil </a:t>
            </a:r>
            <a:r>
              <a:rPr lang="en-US" dirty="0"/>
              <a:t>of the arterial tree, which pushes blood through </a:t>
            </a:r>
            <a:r>
              <a:rPr lang="en-US" dirty="0" smtClean="0"/>
              <a:t>the capillary </a:t>
            </a:r>
            <a:r>
              <a:rPr lang="en-US" dirty="0"/>
              <a:t>beds back to the </a:t>
            </a:r>
            <a:r>
              <a:rPr lang="en-US" dirty="0" smtClean="0"/>
              <a:t>atrium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ontinuous </a:t>
            </a:r>
            <a:r>
              <a:rPr lang="en-US" b="1" dirty="0"/>
              <a:t>venous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69840"/>
            <a:ext cx="9144000" cy="53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67544" y="3284984"/>
            <a:ext cx="8568952" cy="16561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52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ontinuous </a:t>
            </a:r>
            <a:r>
              <a:rPr lang="en-US" b="1" dirty="0"/>
              <a:t>venous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Affected </a:t>
            </a:r>
            <a:r>
              <a:rPr lang="en-US" dirty="0"/>
              <a:t>by changes in microvascular resistance and venous </a:t>
            </a:r>
            <a:r>
              <a:rPr lang="en-US" dirty="0" smtClean="0"/>
              <a:t>pressure</a:t>
            </a:r>
          </a:p>
          <a:p>
            <a:r>
              <a:rPr lang="en-US" dirty="0"/>
              <a:t>Maintain the </a:t>
            </a:r>
            <a:r>
              <a:rPr lang="en-US" dirty="0" err="1"/>
              <a:t>prothrombotic</a:t>
            </a:r>
            <a:r>
              <a:rPr lang="en-US" dirty="0"/>
              <a:t> and antithrombotic balance by preventing local accumulation of thrombin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45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Pulsatile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Occurs </a:t>
            </a:r>
            <a:r>
              <a:rPr lang="en-US" dirty="0"/>
              <a:t>during muscle contraction, when the deep veins are compressed to force blood back to the </a:t>
            </a:r>
            <a:r>
              <a:rPr lang="en-US" dirty="0" smtClean="0"/>
              <a:t>heart</a:t>
            </a:r>
          </a:p>
          <a:p>
            <a:r>
              <a:rPr lang="en-US" dirty="0"/>
              <a:t>Pulsatile flow is significantly decreased during bed rest and abolished by general anesthesia</a:t>
            </a:r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0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Pulsatile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dirty="0"/>
          </a:p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4" t="15925"/>
          <a:stretch/>
        </p:blipFill>
        <p:spPr bwMode="auto">
          <a:xfrm>
            <a:off x="1115616" y="1628800"/>
            <a:ext cx="6869380" cy="517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5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Pulsatile flow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Pulsatile </a:t>
            </a:r>
            <a:r>
              <a:rPr lang="en-US" dirty="0" smtClean="0"/>
              <a:t>flow is facilitated by venous valves that prevent </a:t>
            </a:r>
            <a:r>
              <a:rPr lang="en-US" dirty="0"/>
              <a:t>reflux secondary to gravity </a:t>
            </a: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pulsatile flow is effective in emptying the venous valve pockets 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667" r="46667" b="4849"/>
          <a:stretch/>
        </p:blipFill>
        <p:spPr bwMode="auto">
          <a:xfrm>
            <a:off x="4932040" y="4509120"/>
            <a:ext cx="3888432" cy="210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9" y="692696"/>
            <a:ext cx="918754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44000" cy="44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8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Venous </a:t>
            </a:r>
            <a:r>
              <a:rPr lang="en-US" b="1" dirty="0" smtClean="0"/>
              <a:t>valve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DVT originate </a:t>
            </a:r>
            <a:r>
              <a:rPr lang="en-US" dirty="0"/>
              <a:t>in venous </a:t>
            </a:r>
            <a:r>
              <a:rPr lang="en-US" dirty="0" smtClean="0"/>
              <a:t>sinuses(venous valve)</a:t>
            </a:r>
          </a:p>
          <a:p>
            <a:r>
              <a:rPr lang="en-US" dirty="0" smtClean="0"/>
              <a:t>Risk </a:t>
            </a:r>
            <a:r>
              <a:rPr lang="en-US" dirty="0"/>
              <a:t>for developing DVT </a:t>
            </a:r>
            <a:r>
              <a:rPr lang="en-US" dirty="0" smtClean="0"/>
              <a:t>increases in the </a:t>
            </a:r>
            <a:r>
              <a:rPr lang="en-US" dirty="0"/>
              <a:t>number of venous </a:t>
            </a:r>
            <a:r>
              <a:rPr lang="en-US" dirty="0" smtClean="0"/>
              <a:t>valves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21022"/>
          <a:stretch/>
        </p:blipFill>
        <p:spPr bwMode="auto">
          <a:xfrm>
            <a:off x="5364088" y="4149080"/>
            <a:ext cx="3436261" cy="2356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Venous valve </a:t>
            </a:r>
            <a:r>
              <a:rPr lang="en-US" b="1" dirty="0" smtClean="0"/>
              <a:t>endothelium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</a:t>
            </a:r>
            <a:r>
              <a:rPr lang="en-US" dirty="0" smtClean="0"/>
              <a:t>enous </a:t>
            </a:r>
            <a:r>
              <a:rPr lang="en-US" dirty="0"/>
              <a:t>valve </a:t>
            </a:r>
            <a:r>
              <a:rPr lang="en-US" dirty="0" smtClean="0"/>
              <a:t>endothelial cell </a:t>
            </a:r>
            <a:r>
              <a:rPr lang="en-US" dirty="0"/>
              <a:t>surfaces </a:t>
            </a:r>
            <a:r>
              <a:rPr lang="en-US" dirty="0" smtClean="0"/>
              <a:t>higher </a:t>
            </a:r>
            <a:r>
              <a:rPr lang="en-US" dirty="0"/>
              <a:t>levels of </a:t>
            </a:r>
            <a:r>
              <a:rPr lang="en-US" dirty="0" smtClean="0"/>
              <a:t>anticoagulant(</a:t>
            </a:r>
            <a:r>
              <a:rPr lang="en-US" dirty="0" err="1" smtClean="0"/>
              <a:t>thrombomodulin</a:t>
            </a:r>
            <a:r>
              <a:rPr lang="en-US" dirty="0" smtClean="0"/>
              <a:t>) and lower levels of </a:t>
            </a:r>
            <a:r>
              <a:rPr lang="en-US" dirty="0" err="1" smtClean="0"/>
              <a:t>procoagulant</a:t>
            </a:r>
            <a:r>
              <a:rPr lang="en-US" dirty="0" smtClean="0"/>
              <a:t>(</a:t>
            </a:r>
            <a:r>
              <a:rPr lang="en-US" dirty="0" err="1" smtClean="0"/>
              <a:t>vWF</a:t>
            </a:r>
            <a:r>
              <a:rPr lang="en-US" dirty="0" smtClean="0"/>
              <a:t>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9" b="43166"/>
          <a:stretch/>
        </p:blipFill>
        <p:spPr bwMode="auto">
          <a:xfrm>
            <a:off x="4355976" y="3645024"/>
            <a:ext cx="4567864" cy="305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Venous valve hypoxia 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Oxygen supply above endothelial cells in venous valves are remarkably at risk for hypoxia in the absence of pulsatile </a:t>
            </a:r>
            <a:r>
              <a:rPr lang="en-US" dirty="0" smtClean="0"/>
              <a:t>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Endothelial </a:t>
            </a:r>
            <a:r>
              <a:rPr lang="en-US" b="1" dirty="0"/>
              <a:t>dysfunction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Hypoxia </a:t>
            </a:r>
            <a:r>
              <a:rPr lang="en-US" dirty="0"/>
              <a:t>and subsequent inflammation activate </a:t>
            </a:r>
            <a:r>
              <a:rPr lang="en-US" dirty="0" smtClean="0"/>
              <a:t>endothelial cells </a:t>
            </a:r>
            <a:endParaRPr lang="en-US" dirty="0"/>
          </a:p>
          <a:p>
            <a:r>
              <a:rPr lang="en-US" dirty="0" err="1" smtClean="0"/>
              <a:t>Downregulate</a:t>
            </a:r>
            <a:r>
              <a:rPr lang="en-US" dirty="0" smtClean="0"/>
              <a:t> </a:t>
            </a:r>
            <a:r>
              <a:rPr lang="en-US" dirty="0"/>
              <a:t>the expression of </a:t>
            </a:r>
            <a:r>
              <a:rPr lang="en-US" dirty="0" smtClean="0"/>
              <a:t>anticoagulant proteins and </a:t>
            </a:r>
            <a:r>
              <a:rPr lang="en-US" dirty="0" err="1" smtClean="0"/>
              <a:t>upregulate</a:t>
            </a:r>
            <a:r>
              <a:rPr lang="en-US" dirty="0" smtClean="0"/>
              <a:t> </a:t>
            </a:r>
            <a:r>
              <a:rPr lang="en-US" dirty="0"/>
              <a:t>the expression of </a:t>
            </a:r>
            <a:r>
              <a:rPr lang="en-US" dirty="0" err="1" smtClean="0"/>
              <a:t>procoagulant</a:t>
            </a:r>
            <a:r>
              <a:rPr lang="en-US" dirty="0" smtClean="0"/>
              <a:t> proteins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Endothelial </a:t>
            </a:r>
            <a:r>
              <a:rPr lang="en-US" b="1" dirty="0"/>
              <a:t>dysfunction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Promote </a:t>
            </a:r>
            <a:r>
              <a:rPr lang="en-US" dirty="0" err="1" smtClean="0"/>
              <a:t>thrombogenesis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4" r="66276" b="46552"/>
          <a:stretch/>
        </p:blipFill>
        <p:spPr bwMode="auto">
          <a:xfrm>
            <a:off x="2387516" y="2276872"/>
            <a:ext cx="4200708" cy="37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Thrombus Initiation: TF </a:t>
            </a:r>
            <a:r>
              <a:rPr lang="en-US" b="1" dirty="0" smtClean="0"/>
              <a:t>Dependent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b="46552"/>
          <a:stretch/>
        </p:blipFill>
        <p:spPr bwMode="auto">
          <a:xfrm>
            <a:off x="0" y="1457046"/>
            <a:ext cx="9144000" cy="514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0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/>
          <a:stretch/>
        </p:blipFill>
        <p:spPr bwMode="auto">
          <a:xfrm>
            <a:off x="1475656" y="122042"/>
            <a:ext cx="6264696" cy="66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Thrombus Initiation: TF </a:t>
            </a:r>
            <a:r>
              <a:rPr lang="en-US" b="1" dirty="0" smtClean="0"/>
              <a:t>Dependent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Microvesicles</a:t>
            </a:r>
            <a:r>
              <a:rPr lang="en-US" dirty="0" smtClean="0"/>
              <a:t>(MVs) play a key role in venous thrombus formation especially in patients with malignancies</a:t>
            </a:r>
          </a:p>
          <a:p>
            <a:r>
              <a:rPr lang="en-US" dirty="0" smtClean="0"/>
              <a:t>Tissue factor(TF) expression by circulating monocytes is significantly increase in patients undergoing total knee </a:t>
            </a:r>
            <a:r>
              <a:rPr lang="en-US" dirty="0" err="1" smtClean="0"/>
              <a:t>arthroplasty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64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Thrombus Propagation: Platelet and </a:t>
            </a:r>
            <a:r>
              <a:rPr lang="en-US" b="1" dirty="0" smtClean="0"/>
              <a:t>Leukocyte Accumulation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en-US" dirty="0" smtClean="0"/>
              <a:t>Multiple </a:t>
            </a:r>
            <a:r>
              <a:rPr lang="en-US" dirty="0"/>
              <a:t>pathways and </a:t>
            </a:r>
            <a:r>
              <a:rPr lang="en-US" dirty="0" smtClean="0"/>
              <a:t>different </a:t>
            </a:r>
            <a:r>
              <a:rPr lang="en-US" dirty="0"/>
              <a:t>cells </a:t>
            </a:r>
            <a:r>
              <a:rPr lang="en-US" dirty="0" smtClean="0"/>
              <a:t>types</a:t>
            </a:r>
            <a:r>
              <a:rPr lang="en-US" dirty="0"/>
              <a:t> </a:t>
            </a:r>
            <a:r>
              <a:rPr lang="en-US" dirty="0" smtClean="0"/>
              <a:t>to promote </a:t>
            </a:r>
            <a:r>
              <a:rPr lang="en-US" dirty="0" err="1" smtClean="0"/>
              <a:t>thrombogenic</a:t>
            </a:r>
            <a:r>
              <a:rPr lang="en-US" dirty="0" smtClean="0"/>
              <a:t> </a:t>
            </a:r>
            <a:r>
              <a:rPr lang="en-US" dirty="0" err="1"/>
              <a:t>nidus</a:t>
            </a:r>
            <a:r>
              <a:rPr lang="en-US" dirty="0"/>
              <a:t> formation and subsequent thrombus </a:t>
            </a:r>
            <a:r>
              <a:rPr lang="en-US" dirty="0" smtClean="0"/>
              <a:t>propagation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27951"/>
            <a:ext cx="3096344" cy="5067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1"/>
          <a:stretch/>
        </p:blipFill>
        <p:spPr bwMode="auto">
          <a:xfrm>
            <a:off x="0" y="1124744"/>
            <a:ext cx="9144000" cy="457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ลูกศรขวา 3"/>
          <p:cNvSpPr/>
          <p:nvPr/>
        </p:nvSpPr>
        <p:spPr>
          <a:xfrm>
            <a:off x="6012160" y="2664078"/>
            <a:ext cx="2736304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ขวา 5"/>
          <p:cNvSpPr/>
          <p:nvPr/>
        </p:nvSpPr>
        <p:spPr>
          <a:xfrm>
            <a:off x="35496" y="2640196"/>
            <a:ext cx="2736304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ลง 4"/>
          <p:cNvSpPr/>
          <p:nvPr/>
        </p:nvSpPr>
        <p:spPr>
          <a:xfrm>
            <a:off x="4175956" y="404664"/>
            <a:ext cx="792088" cy="1008112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ลง 7"/>
          <p:cNvSpPr/>
          <p:nvPr/>
        </p:nvSpPr>
        <p:spPr>
          <a:xfrm flipV="1">
            <a:off x="4175956" y="4581128"/>
            <a:ext cx="792088" cy="1008112"/>
          </a:xfrm>
          <a:prstGeom prst="downArrow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3059832" y="2708920"/>
            <a:ext cx="207800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Laminar flow</a:t>
            </a:r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3507413" y="5696076"/>
            <a:ext cx="212917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Pulsatile flow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052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Introduction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Venous thromboembolism(VTE) up to 10</a:t>
            </a:r>
            <a:r>
              <a:rPr lang="en-US" dirty="0"/>
              <a:t>% of all hospital-related </a:t>
            </a:r>
            <a:r>
              <a:rPr lang="en-US" dirty="0" smtClean="0"/>
              <a:t>deaths</a:t>
            </a:r>
          </a:p>
          <a:p>
            <a:r>
              <a:rPr lang="en-US" dirty="0" smtClean="0"/>
              <a:t>VTE mortality </a:t>
            </a:r>
            <a:r>
              <a:rPr lang="en-US" dirty="0"/>
              <a:t>rates </a:t>
            </a:r>
            <a:r>
              <a:rPr lang="en-US" dirty="0" smtClean="0"/>
              <a:t>above than breast cancer, myocardial infarction and stroke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07" y="4365104"/>
            <a:ext cx="2999265" cy="2316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Predicting perioperative VTE risk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Caprini</a:t>
            </a:r>
            <a:r>
              <a:rPr lang="en-US" dirty="0"/>
              <a:t> </a:t>
            </a:r>
            <a:r>
              <a:rPr lang="en-US" dirty="0" smtClean="0"/>
              <a:t>Score is the </a:t>
            </a:r>
            <a:r>
              <a:rPr lang="en-US" dirty="0"/>
              <a:t>most widely used </a:t>
            </a:r>
            <a:r>
              <a:rPr lang="en-US" dirty="0" smtClean="0"/>
              <a:t>VTE risk </a:t>
            </a:r>
            <a:r>
              <a:rPr lang="en-US" dirty="0"/>
              <a:t>prediction </a:t>
            </a:r>
            <a:r>
              <a:rPr lang="en-US" dirty="0" smtClean="0"/>
              <a:t>tool</a:t>
            </a:r>
          </a:p>
          <a:p>
            <a:endParaRPr lang="th-T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4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57"/>
            <a:ext cx="7685160" cy="68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3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Preventing perioperative VTE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Anesthesiologists </a:t>
            </a:r>
            <a:r>
              <a:rPr lang="en-US" dirty="0"/>
              <a:t>have </a:t>
            </a:r>
            <a:r>
              <a:rPr lang="en-US" dirty="0" smtClean="0"/>
              <a:t>make </a:t>
            </a:r>
            <a:r>
              <a:rPr lang="en-US" dirty="0"/>
              <a:t>sure </a:t>
            </a:r>
            <a:r>
              <a:rPr lang="en-US" dirty="0" smtClean="0"/>
              <a:t>that patients receive optimum VTE prophylaxis</a:t>
            </a:r>
          </a:p>
          <a:p>
            <a:r>
              <a:rPr lang="en-US" dirty="0" smtClean="0"/>
              <a:t>Multimodal therapeutic approach </a:t>
            </a:r>
            <a:r>
              <a:rPr lang="en-US" dirty="0"/>
              <a:t>is required</a:t>
            </a:r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30342" r="5497" b="48205"/>
          <a:stretch/>
        </p:blipFill>
        <p:spPr bwMode="auto">
          <a:xfrm>
            <a:off x="3347864" y="4878110"/>
            <a:ext cx="5473508" cy="1719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Preventing perioperative VTE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Phamacological</a:t>
            </a:r>
            <a:r>
              <a:rPr lang="en-US" dirty="0" smtClean="0"/>
              <a:t> VTE prophylaxis</a:t>
            </a:r>
          </a:p>
          <a:p>
            <a:r>
              <a:rPr lang="en-US" dirty="0" err="1" smtClean="0"/>
              <a:t>Preinduction</a:t>
            </a:r>
            <a:r>
              <a:rPr lang="en-US" dirty="0" smtClean="0"/>
              <a:t> </a:t>
            </a:r>
            <a:r>
              <a:rPr lang="en-US" dirty="0"/>
              <a:t>and prolonged utilization of portable </a:t>
            </a:r>
            <a:r>
              <a:rPr lang="en-US" dirty="0" smtClean="0"/>
              <a:t>ICDs</a:t>
            </a:r>
          </a:p>
          <a:p>
            <a:r>
              <a:rPr lang="en-US" dirty="0"/>
              <a:t>Anesthetic and analgesic regimens should enable early and aggressive mobilization</a:t>
            </a:r>
          </a:p>
          <a:p>
            <a:r>
              <a:rPr lang="en-US" dirty="0" smtClean="0"/>
              <a:t>Monitor ETCO</a:t>
            </a:r>
            <a:r>
              <a:rPr lang="en-US" baseline="-25000" dirty="0" smtClean="0"/>
              <a:t>2</a:t>
            </a:r>
          </a:p>
          <a:p>
            <a:endParaRPr lang="th-TH" dirty="0"/>
          </a:p>
          <a:p>
            <a:endParaRPr lang="en-US" dirty="0"/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335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Intermittent P</a:t>
            </a:r>
            <a:r>
              <a:rPr lang="en-US" b="1" dirty="0" smtClean="0"/>
              <a:t>neumatic </a:t>
            </a:r>
            <a:br>
              <a:rPr lang="en-US" b="1" dirty="0" smtClean="0"/>
            </a:br>
            <a:r>
              <a:rPr lang="en-US" b="1" dirty="0" smtClean="0"/>
              <a:t>Compression Devices(ICDs)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Cornerstone </a:t>
            </a:r>
            <a:r>
              <a:rPr lang="en-US" dirty="0"/>
              <a:t>in VTE </a:t>
            </a:r>
            <a:r>
              <a:rPr lang="en-US" dirty="0" smtClean="0"/>
              <a:t>prevention</a:t>
            </a:r>
          </a:p>
          <a:p>
            <a:r>
              <a:rPr lang="en-US" dirty="0" smtClean="0"/>
              <a:t>Generate pulsatile flow that </a:t>
            </a:r>
            <a:r>
              <a:rPr lang="en-US" dirty="0"/>
              <a:t>effective than </a:t>
            </a:r>
            <a:r>
              <a:rPr lang="en-US" dirty="0" smtClean="0"/>
              <a:t>stockings </a:t>
            </a:r>
          </a:p>
          <a:p>
            <a:r>
              <a:rPr lang="en-US" dirty="0" smtClean="0"/>
              <a:t>Effective as pharmacological prophylaxis without risk </a:t>
            </a:r>
            <a:r>
              <a:rPr lang="en-US" dirty="0"/>
              <a:t>for bleeding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Intermittent Pneumatic </a:t>
            </a:r>
            <a:br>
              <a:rPr lang="en-US" b="1" dirty="0"/>
            </a:br>
            <a:r>
              <a:rPr lang="en-US" b="1" dirty="0"/>
              <a:t>Compression Devices(ICDs)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For </a:t>
            </a:r>
            <a:r>
              <a:rPr lang="en-US" dirty="0" smtClean="0"/>
              <a:t>general surgery </a:t>
            </a:r>
            <a:r>
              <a:rPr lang="en-US" dirty="0"/>
              <a:t>patients with a high risk of bleeding, we recommend the optimal use of mechanical </a:t>
            </a:r>
            <a:r>
              <a:rPr lang="en-US" dirty="0" err="1" smtClean="0"/>
              <a:t>thromboprophylaxis</a:t>
            </a:r>
            <a:r>
              <a:rPr lang="en-US" dirty="0" smtClean="0"/>
              <a:t> with </a:t>
            </a:r>
            <a:r>
              <a:rPr lang="en-US" dirty="0"/>
              <a:t>properly fitted graduated compression </a:t>
            </a:r>
            <a:r>
              <a:rPr lang="en-US" dirty="0" smtClean="0"/>
              <a:t>stockings”</a:t>
            </a:r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1"/>
          <a:stretch/>
        </p:blipFill>
        <p:spPr bwMode="auto">
          <a:xfrm>
            <a:off x="3131840" y="4653136"/>
            <a:ext cx="567241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Intermittent Pneumatic </a:t>
            </a:r>
            <a:br>
              <a:rPr lang="en-US" b="1" dirty="0"/>
            </a:br>
            <a:r>
              <a:rPr lang="en-US" b="1" dirty="0"/>
              <a:t>Compression Devices(ICDs)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ICDs </a:t>
            </a:r>
            <a:r>
              <a:rPr lang="en-US" dirty="0" err="1" smtClean="0"/>
              <a:t>thromboprophylaxis</a:t>
            </a:r>
            <a:r>
              <a:rPr lang="en-US" dirty="0" smtClean="0"/>
              <a:t> </a:t>
            </a:r>
            <a:r>
              <a:rPr lang="en-US" dirty="0"/>
              <a:t>should be routinely </a:t>
            </a:r>
            <a:r>
              <a:rPr lang="en-US" dirty="0" smtClean="0"/>
              <a:t>administered to </a:t>
            </a:r>
            <a:r>
              <a:rPr lang="en-US" dirty="0"/>
              <a:t>all patients at risk for VTE unless </a:t>
            </a:r>
            <a:r>
              <a:rPr lang="en-US" dirty="0" smtClean="0"/>
              <a:t>contraindicated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74"/>
          <a:stretch/>
        </p:blipFill>
        <p:spPr bwMode="auto">
          <a:xfrm>
            <a:off x="3707904" y="4077072"/>
            <a:ext cx="5054657" cy="240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Contraindication of ICDs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Arterial insufficiency</a:t>
            </a:r>
            <a:endParaRPr lang="en-US" dirty="0"/>
          </a:p>
          <a:p>
            <a:r>
              <a:rPr lang="en-US" dirty="0"/>
              <a:t>Active phlebitis</a:t>
            </a:r>
          </a:p>
          <a:p>
            <a:r>
              <a:rPr lang="en-US" dirty="0"/>
              <a:t>Localized wound infection or cellulitis</a:t>
            </a:r>
            <a:endParaRPr lang="th-TH" dirty="0"/>
          </a:p>
          <a:p>
            <a:r>
              <a:rPr lang="en-US" dirty="0"/>
              <a:t>Deep vein </a:t>
            </a:r>
            <a:r>
              <a:rPr lang="en-US" dirty="0" smtClean="0"/>
              <a:t>thrombosis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Aspirin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Primary </a:t>
            </a:r>
            <a:r>
              <a:rPr lang="en-US" dirty="0"/>
              <a:t>role for the </a:t>
            </a:r>
            <a:r>
              <a:rPr lang="en-US" dirty="0" smtClean="0"/>
              <a:t>TF-triggered extrinsic </a:t>
            </a:r>
            <a:r>
              <a:rPr lang="en-US" dirty="0"/>
              <a:t>clotting cascade and factor </a:t>
            </a:r>
            <a:r>
              <a:rPr lang="en-US" dirty="0" err="1"/>
              <a:t>VIIa</a:t>
            </a:r>
            <a:r>
              <a:rPr lang="en-US" dirty="0"/>
              <a:t> in thrombus initiation within the venous </a:t>
            </a:r>
            <a:r>
              <a:rPr lang="en-US" dirty="0" smtClean="0"/>
              <a:t>valve</a:t>
            </a:r>
          </a:p>
          <a:p>
            <a:r>
              <a:rPr lang="en-US" dirty="0" smtClean="0"/>
              <a:t>Effective </a:t>
            </a:r>
            <a:r>
              <a:rPr lang="en-US" dirty="0"/>
              <a:t>in preventing large thrombi than smaller thrombi and may decrease the severity of PE (prevent thrombus propagation)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44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Aspirin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006"/>
            <a:ext cx="9144000" cy="35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" y="5015929"/>
            <a:ext cx="9144000" cy="42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4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Introduction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hospitalization and </a:t>
            </a:r>
            <a:r>
              <a:rPr lang="en-US" dirty="0"/>
              <a:t>surgical interventions dramatically increase the risk </a:t>
            </a:r>
            <a:r>
              <a:rPr lang="en-US" dirty="0" smtClean="0"/>
              <a:t>for VTE</a:t>
            </a:r>
          </a:p>
          <a:p>
            <a:r>
              <a:rPr lang="en-US" dirty="0" smtClean="0"/>
              <a:t>A million </a:t>
            </a:r>
            <a:r>
              <a:rPr lang="en-US" dirty="0"/>
              <a:t>women, </a:t>
            </a:r>
            <a:r>
              <a:rPr lang="en-US" dirty="0" smtClean="0"/>
              <a:t>those having </a:t>
            </a:r>
            <a:r>
              <a:rPr lang="en-US" dirty="0"/>
              <a:t>an inpatient surgical procedure were 70 times </a:t>
            </a:r>
            <a:r>
              <a:rPr lang="en-US" dirty="0" smtClean="0"/>
              <a:t>to </a:t>
            </a:r>
            <a:r>
              <a:rPr lang="en-US" dirty="0"/>
              <a:t>be readmitted for a VTE within 6 </a:t>
            </a:r>
            <a:r>
              <a:rPr lang="en-US" dirty="0" smtClean="0"/>
              <a:t>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Novel Oral </a:t>
            </a:r>
            <a:r>
              <a:rPr lang="en-US" b="1" dirty="0" smtClean="0"/>
              <a:t>Anticoagulants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Potently </a:t>
            </a:r>
            <a:r>
              <a:rPr lang="en-US" dirty="0"/>
              <a:t>inhibit factor </a:t>
            </a:r>
            <a:r>
              <a:rPr lang="en-US" dirty="0" err="1" smtClean="0"/>
              <a:t>Xa</a:t>
            </a:r>
            <a:r>
              <a:rPr lang="en-US" dirty="0" smtClean="0"/>
              <a:t>(such </a:t>
            </a:r>
            <a:r>
              <a:rPr lang="en-US" dirty="0"/>
              <a:t>as </a:t>
            </a:r>
            <a:r>
              <a:rPr lang="en-US" dirty="0" err="1"/>
              <a:t>rivaroxaban</a:t>
            </a:r>
            <a:r>
              <a:rPr lang="en-US" dirty="0"/>
              <a:t> and </a:t>
            </a:r>
            <a:r>
              <a:rPr lang="en-US" dirty="0" err="1"/>
              <a:t>apixaban</a:t>
            </a:r>
            <a:r>
              <a:rPr lang="en-US" dirty="0"/>
              <a:t>) or </a:t>
            </a:r>
            <a:r>
              <a:rPr lang="en-US" dirty="0" smtClean="0"/>
              <a:t>thrombin(</a:t>
            </a:r>
            <a:r>
              <a:rPr lang="en-US" dirty="0" err="1" smtClean="0"/>
              <a:t>dabigatran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Without </a:t>
            </a:r>
            <a:r>
              <a:rPr lang="en-US" dirty="0"/>
              <a:t>the need for blood level </a:t>
            </a:r>
            <a:r>
              <a:rPr lang="en-US" dirty="0" smtClean="0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34318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Novel Oral </a:t>
            </a:r>
            <a:r>
              <a:rPr lang="en-US" b="1" dirty="0" smtClean="0"/>
              <a:t>Anticoagulants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to current anticoagulants in perioperative VTE </a:t>
            </a:r>
            <a:r>
              <a:rPr lang="en-US" dirty="0" smtClean="0"/>
              <a:t>prophylaxis</a:t>
            </a:r>
          </a:p>
          <a:p>
            <a:r>
              <a:rPr lang="en-US" dirty="0" smtClean="0"/>
              <a:t>Consequence </a:t>
            </a:r>
            <a:r>
              <a:rPr lang="en-US" dirty="0"/>
              <a:t>of postoperative bleeding is the associated </a:t>
            </a:r>
            <a:r>
              <a:rPr lang="en-US" dirty="0" smtClean="0"/>
              <a:t>risk for infection of </a:t>
            </a:r>
            <a:r>
              <a:rPr lang="en-US" dirty="0" err="1" smtClean="0"/>
              <a:t>protheses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Statins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Inhibition of monocyte </a:t>
            </a:r>
            <a:r>
              <a:rPr lang="en-US" dirty="0"/>
              <a:t>TF </a:t>
            </a:r>
            <a:r>
              <a:rPr lang="en-US" dirty="0" smtClean="0"/>
              <a:t>expression</a:t>
            </a:r>
          </a:p>
          <a:p>
            <a:r>
              <a:rPr lang="en-US" dirty="0" smtClean="0"/>
              <a:t>Routine </a:t>
            </a:r>
            <a:r>
              <a:rPr lang="en-US" dirty="0"/>
              <a:t>use of </a:t>
            </a:r>
            <a:r>
              <a:rPr lang="en-US" dirty="0" smtClean="0"/>
              <a:t>perioperative</a:t>
            </a:r>
            <a:r>
              <a:rPr lang="en-US" dirty="0"/>
              <a:t> </a:t>
            </a:r>
            <a:r>
              <a:rPr lang="en-US" dirty="0" smtClean="0"/>
              <a:t>statins </a:t>
            </a:r>
            <a:r>
              <a:rPr lang="en-US" dirty="0"/>
              <a:t>for VTE prophylaxis are still lacking and cannot be</a:t>
            </a:r>
            <a:br>
              <a:rPr lang="en-US" dirty="0"/>
            </a:br>
            <a:r>
              <a:rPr lang="en-US" dirty="0" smtClean="0"/>
              <a:t>recommended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249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Intravenous lidocaine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Intravenous </a:t>
            </a:r>
            <a:r>
              <a:rPr lang="en-US" dirty="0" smtClean="0"/>
              <a:t>lidocaine, which </a:t>
            </a:r>
            <a:r>
              <a:rPr lang="en-US" dirty="0"/>
              <a:t>is </a:t>
            </a:r>
            <a:r>
              <a:rPr lang="en-US" dirty="0" smtClean="0"/>
              <a:t>used </a:t>
            </a:r>
            <a:r>
              <a:rPr lang="en-US" dirty="0"/>
              <a:t>as part of multimodal analgesic </a:t>
            </a:r>
            <a:r>
              <a:rPr lang="en-US" dirty="0" smtClean="0"/>
              <a:t>strategies </a:t>
            </a:r>
          </a:p>
          <a:p>
            <a:r>
              <a:rPr lang="en-US" dirty="0" smtClean="0"/>
              <a:t>The </a:t>
            </a:r>
            <a:r>
              <a:rPr lang="en-US" dirty="0"/>
              <a:t>clinical significance of this finding is </a:t>
            </a:r>
            <a:r>
              <a:rPr lang="en-US" dirty="0" smtClean="0"/>
              <a:t>still unknown</a:t>
            </a:r>
            <a:r>
              <a:rPr lang="en-US" dirty="0"/>
              <a:t>, and the effects of intravenous </a:t>
            </a:r>
            <a:r>
              <a:rPr lang="en-US" dirty="0" smtClean="0"/>
              <a:t>lidocaine </a:t>
            </a:r>
            <a:r>
              <a:rPr lang="en-US" dirty="0"/>
              <a:t>on </a:t>
            </a:r>
            <a:r>
              <a:rPr lang="en-US" dirty="0" smtClean="0"/>
              <a:t>VTE have </a:t>
            </a:r>
            <a:r>
              <a:rPr lang="en-US" dirty="0"/>
              <a:t>not been </a:t>
            </a:r>
            <a:r>
              <a:rPr lang="en-US" dirty="0" smtClean="0"/>
              <a:t>studied</a:t>
            </a:r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err="1" smtClean="0"/>
              <a:t>Neuraxial</a:t>
            </a:r>
            <a:r>
              <a:rPr lang="en-US" b="1" dirty="0" smtClean="0"/>
              <a:t> </a:t>
            </a:r>
            <a:r>
              <a:rPr lang="en-US" b="1" dirty="0"/>
              <a:t>Blockade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Reduces the stress response and </a:t>
            </a:r>
            <a:r>
              <a:rPr lang="en-US" dirty="0"/>
              <a:t>resulting cytokine </a:t>
            </a:r>
            <a:r>
              <a:rPr lang="en-US" dirty="0" smtClean="0"/>
              <a:t>release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Improvement </a:t>
            </a:r>
            <a:r>
              <a:rPr lang="en-US" dirty="0"/>
              <a:t>in total venous </a:t>
            </a:r>
            <a:r>
              <a:rPr lang="en-US" dirty="0" smtClean="0"/>
              <a:t>blood flow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Preoperative genomic profiling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6648"/>
            <a:ext cx="8537773" cy="491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Preoperative genomic profiling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is possible </a:t>
            </a:r>
            <a:r>
              <a:rPr lang="en-US" dirty="0" smtClean="0"/>
              <a:t>that</a:t>
            </a:r>
            <a:r>
              <a:rPr lang="en-US" dirty="0"/>
              <a:t> future studies</a:t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CONCLUSIONS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</a:t>
            </a:r>
            <a:r>
              <a:rPr lang="en-US" dirty="0"/>
              <a:t>prophylaxis guidelines have failed </a:t>
            </a:r>
            <a:r>
              <a:rPr lang="en-US" dirty="0" smtClean="0"/>
              <a:t>to eliminate </a:t>
            </a:r>
            <a:r>
              <a:rPr lang="en-US" dirty="0"/>
              <a:t>the </a:t>
            </a:r>
            <a:r>
              <a:rPr lang="en-US" dirty="0" smtClean="0"/>
              <a:t>problem</a:t>
            </a:r>
          </a:p>
          <a:p>
            <a:r>
              <a:rPr lang="en-US" dirty="0"/>
              <a:t>Anticoagulant prophylaxis does not prevent venous stasis or venous valve endothelial </a:t>
            </a:r>
            <a:r>
              <a:rPr lang="en-US" dirty="0" smtClean="0"/>
              <a:t>activation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/>
              <a:t>CONCLUSIONS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ICDs prophylaxis in </a:t>
            </a:r>
            <a:r>
              <a:rPr lang="en-US" dirty="0"/>
              <a:t>all patients at risk as a first </a:t>
            </a:r>
            <a:r>
              <a:rPr lang="en-US" dirty="0" smtClean="0"/>
              <a:t>line of </a:t>
            </a:r>
            <a:r>
              <a:rPr lang="en-US" dirty="0"/>
              <a:t>defense </a:t>
            </a:r>
            <a:r>
              <a:rPr lang="en-US" dirty="0" smtClean="0"/>
              <a:t>against thrombotic formation</a:t>
            </a:r>
          </a:p>
          <a:p>
            <a:r>
              <a:rPr lang="en-US" dirty="0" smtClean="0"/>
              <a:t>ICDs </a:t>
            </a:r>
            <a:r>
              <a:rPr lang="en-US" dirty="0"/>
              <a:t>should always start prior to the induction of general anesthesia or deep </a:t>
            </a:r>
            <a:r>
              <a:rPr lang="en-US" dirty="0" smtClean="0"/>
              <a:t>sedation</a:t>
            </a:r>
          </a:p>
          <a:p>
            <a:r>
              <a:rPr lang="en-US" dirty="0"/>
              <a:t>Anesthetic and analgesic regimens should enable early and aggressive mobilization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7532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endParaRPr lang="th-TH" sz="6600" b="1" dirty="0"/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151"/>
            <a:ext cx="9144000" cy="53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110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Introduction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Perioperative </a:t>
            </a:r>
            <a:r>
              <a:rPr lang="en-US" dirty="0"/>
              <a:t>VTE is </a:t>
            </a:r>
            <a:r>
              <a:rPr lang="en-US" dirty="0" smtClean="0"/>
              <a:t>considered preventable </a:t>
            </a:r>
            <a:r>
              <a:rPr lang="en-US" dirty="0"/>
              <a:t>cause of death in hospitalized </a:t>
            </a:r>
            <a:r>
              <a:rPr lang="en-US" dirty="0" smtClean="0"/>
              <a:t>patients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31161" r="1673" b="5789"/>
          <a:stretch/>
        </p:blipFill>
        <p:spPr bwMode="auto">
          <a:xfrm>
            <a:off x="2195736" y="4509120"/>
            <a:ext cx="6819953" cy="22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5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Current guideline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44001" cy="373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Goal </a:t>
            </a:r>
            <a:r>
              <a:rPr lang="en-US" b="1" dirty="0"/>
              <a:t>of this article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Concepts </a:t>
            </a:r>
            <a:r>
              <a:rPr lang="en-US" dirty="0"/>
              <a:t>in deep venous thrombus formation </a:t>
            </a:r>
            <a:r>
              <a:rPr lang="en-US" dirty="0" smtClean="0"/>
              <a:t>use as </a:t>
            </a:r>
            <a:r>
              <a:rPr lang="en-US" dirty="0"/>
              <a:t>a framework to better evaluate the different </a:t>
            </a:r>
            <a:r>
              <a:rPr lang="en-US" dirty="0" smtClean="0"/>
              <a:t>treatment options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43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VTE and surgery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highest incidence of VTE </a:t>
            </a:r>
            <a:r>
              <a:rPr lang="en-US" dirty="0"/>
              <a:t>reported in </a:t>
            </a:r>
            <a:r>
              <a:rPr lang="en-US" dirty="0" smtClean="0"/>
              <a:t>hip, knee </a:t>
            </a:r>
            <a:r>
              <a:rPr lang="en-US" dirty="0" err="1"/>
              <a:t>arthroplasty</a:t>
            </a:r>
            <a:r>
              <a:rPr lang="en-US" dirty="0"/>
              <a:t> and </a:t>
            </a:r>
            <a:r>
              <a:rPr lang="en-US" dirty="0" smtClean="0"/>
              <a:t>cancer surgery</a:t>
            </a:r>
          </a:p>
          <a:p>
            <a:r>
              <a:rPr lang="en-US" dirty="0"/>
              <a:t>70% to 80% </a:t>
            </a:r>
            <a:r>
              <a:rPr lang="en-US" dirty="0" smtClean="0"/>
              <a:t>of in-hospital </a:t>
            </a:r>
            <a:r>
              <a:rPr lang="en-US" dirty="0"/>
              <a:t>deaths due to PE, </a:t>
            </a:r>
            <a:r>
              <a:rPr lang="en-US" dirty="0" smtClean="0"/>
              <a:t>was </a:t>
            </a:r>
            <a:r>
              <a:rPr lang="en-US" dirty="0"/>
              <a:t>not </a:t>
            </a:r>
            <a:r>
              <a:rPr lang="en-US" dirty="0" smtClean="0"/>
              <a:t>diagnosis prior </a:t>
            </a:r>
            <a:r>
              <a:rPr lang="en-US" dirty="0"/>
              <a:t>to the patient’s death</a:t>
            </a:r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r="10283"/>
          <a:stretch/>
        </p:blipFill>
        <p:spPr bwMode="auto">
          <a:xfrm>
            <a:off x="4216183" y="4439999"/>
            <a:ext cx="4604289" cy="208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Histological observations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Histological </a:t>
            </a:r>
            <a:r>
              <a:rPr lang="en-US" dirty="0"/>
              <a:t>appearance of venous thrombi throughout </a:t>
            </a:r>
            <a:r>
              <a:rPr lang="en-US" dirty="0" smtClean="0"/>
              <a:t>the various </a:t>
            </a:r>
            <a:r>
              <a:rPr lang="en-US" dirty="0"/>
              <a:t>stages of the </a:t>
            </a:r>
            <a:r>
              <a:rPr lang="en-US" dirty="0" smtClean="0"/>
              <a:t>disease</a:t>
            </a:r>
            <a:endParaRPr lang="th-TH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 b="12562"/>
          <a:stretch/>
        </p:blipFill>
        <p:spPr bwMode="auto">
          <a:xfrm>
            <a:off x="4067944" y="4596456"/>
            <a:ext cx="4685722" cy="191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874</Words>
  <Application>Microsoft Office PowerPoint</Application>
  <PresentationFormat>นำเสนอทางหน้าจอ (4:3)</PresentationFormat>
  <Paragraphs>119</Paragraphs>
  <Slides>49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49</vt:i4>
      </vt:variant>
    </vt:vector>
  </HeadingPairs>
  <TitlesOfParts>
    <vt:vector size="50" baseType="lpstr">
      <vt:lpstr>ชุดรูปแบบของ Office</vt:lpstr>
      <vt:lpstr>Hot topic </vt:lpstr>
      <vt:lpstr>งานนำเสนอ PowerPoint</vt:lpstr>
      <vt:lpstr>Introduction</vt:lpstr>
      <vt:lpstr>Introduction</vt:lpstr>
      <vt:lpstr>Introduction</vt:lpstr>
      <vt:lpstr>Current guideline</vt:lpstr>
      <vt:lpstr>Goal of this article</vt:lpstr>
      <vt:lpstr>VTE and surgery</vt:lpstr>
      <vt:lpstr>Histological observations</vt:lpstr>
      <vt:lpstr>Intravascular thrombi</vt:lpstr>
      <vt:lpstr>Venous thrombogenesis</vt:lpstr>
      <vt:lpstr>Venous stasis</vt:lpstr>
      <vt:lpstr>Normal peripheral venous flow</vt:lpstr>
      <vt:lpstr>Continuous venous flow</vt:lpstr>
      <vt:lpstr>Continuous venous flow</vt:lpstr>
      <vt:lpstr>Continuous venous flow</vt:lpstr>
      <vt:lpstr>Pulsatile flow</vt:lpstr>
      <vt:lpstr>Pulsatile flow</vt:lpstr>
      <vt:lpstr>Pulsatile flow</vt:lpstr>
      <vt:lpstr>Venous valve</vt:lpstr>
      <vt:lpstr>Venous valve endothelium</vt:lpstr>
      <vt:lpstr>Venous valve hypoxia </vt:lpstr>
      <vt:lpstr>Endothelial dysfunction</vt:lpstr>
      <vt:lpstr>Endothelial dysfunction</vt:lpstr>
      <vt:lpstr>Thrombus Initiation: TF Dependent</vt:lpstr>
      <vt:lpstr>งานนำเสนอ PowerPoint</vt:lpstr>
      <vt:lpstr>Thrombus Initiation: TF Dependent</vt:lpstr>
      <vt:lpstr>Thrombus Propagation: Platelet and Leukocyte Accumulation</vt:lpstr>
      <vt:lpstr>งานนำเสนอ PowerPoint</vt:lpstr>
      <vt:lpstr>Predicting perioperative VTE risk</vt:lpstr>
      <vt:lpstr>งานนำเสนอ PowerPoint</vt:lpstr>
      <vt:lpstr>Preventing perioperative VTE</vt:lpstr>
      <vt:lpstr>Preventing perioperative VTE</vt:lpstr>
      <vt:lpstr>Intermittent Pneumatic  Compression Devices(ICDs)</vt:lpstr>
      <vt:lpstr>Intermittent Pneumatic  Compression Devices(ICDs)</vt:lpstr>
      <vt:lpstr>Intermittent Pneumatic  Compression Devices(ICDs)</vt:lpstr>
      <vt:lpstr>Contraindication of ICDs</vt:lpstr>
      <vt:lpstr>Aspirin</vt:lpstr>
      <vt:lpstr>Aspirin</vt:lpstr>
      <vt:lpstr>Novel Oral Anticoagulants</vt:lpstr>
      <vt:lpstr>Novel Oral Anticoagulants</vt:lpstr>
      <vt:lpstr>Statins</vt:lpstr>
      <vt:lpstr>Intravenous lidocaine</vt:lpstr>
      <vt:lpstr>Neuraxial Blockade</vt:lpstr>
      <vt:lpstr>Preoperative genomic profiling</vt:lpstr>
      <vt:lpstr>Preoperative genomic profiling</vt:lpstr>
      <vt:lpstr>CONCLUSIONS</vt:lpstr>
      <vt:lpstr>CONCLUSIONS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topic </dc:title>
  <dc:creator>Noy</dc:creator>
  <cp:lastModifiedBy>Noy</cp:lastModifiedBy>
  <cp:revision>57</cp:revision>
  <cp:lastPrinted>2017-09-19T15:42:23Z</cp:lastPrinted>
  <dcterms:created xsi:type="dcterms:W3CDTF">2017-09-03T14:22:23Z</dcterms:created>
  <dcterms:modified xsi:type="dcterms:W3CDTF">2017-09-19T17:58:28Z</dcterms:modified>
</cp:coreProperties>
</file>